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4"/>
  </p:notesMasterIdLst>
  <p:handoutMasterIdLst>
    <p:handoutMasterId r:id="rId35"/>
  </p:handoutMasterIdLst>
  <p:sldIdLst>
    <p:sldId id="401" r:id="rId2"/>
    <p:sldId id="399" r:id="rId3"/>
    <p:sldId id="404" r:id="rId4"/>
    <p:sldId id="403" r:id="rId5"/>
    <p:sldId id="402" r:id="rId6"/>
    <p:sldId id="400" r:id="rId7"/>
    <p:sldId id="381" r:id="rId8"/>
    <p:sldId id="390" r:id="rId9"/>
    <p:sldId id="348" r:id="rId10"/>
    <p:sldId id="405" r:id="rId11"/>
    <p:sldId id="406" r:id="rId12"/>
    <p:sldId id="407" r:id="rId13"/>
    <p:sldId id="408" r:id="rId14"/>
    <p:sldId id="409" r:id="rId15"/>
    <p:sldId id="410" r:id="rId16"/>
    <p:sldId id="347" r:id="rId17"/>
    <p:sldId id="394" r:id="rId18"/>
    <p:sldId id="396" r:id="rId19"/>
    <p:sldId id="339" r:id="rId20"/>
    <p:sldId id="411" r:id="rId21"/>
    <p:sldId id="412" r:id="rId22"/>
    <p:sldId id="413" r:id="rId23"/>
    <p:sldId id="373" r:id="rId24"/>
    <p:sldId id="414" r:id="rId25"/>
    <p:sldId id="360" r:id="rId26"/>
    <p:sldId id="374" r:id="rId27"/>
    <p:sldId id="359" r:id="rId28"/>
    <p:sldId id="363" r:id="rId29"/>
    <p:sldId id="378" r:id="rId30"/>
    <p:sldId id="379" r:id="rId31"/>
    <p:sldId id="349" r:id="rId32"/>
    <p:sldId id="331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009900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434D7-8348-454E-9A49-1415EBFD031E}" v="1" dt="2021-08-10T05:07:22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71" autoAdjust="0"/>
  </p:normalViewPr>
  <p:slideViewPr>
    <p:cSldViewPr snapToGrid="0">
      <p:cViewPr varScale="1">
        <p:scale>
          <a:sx n="101" d="100"/>
          <a:sy n="101" d="100"/>
        </p:scale>
        <p:origin x="183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 Tech Ang" userId="cbd54909-ed00-4c7b-833f-957ddfad3791" providerId="ADAL" clId="{B03434D7-8348-454E-9A49-1415EBFD031E}"/>
    <pc:docChg chg="custSel addSld delSld modSld">
      <pc:chgData name="Wei Tech Ang" userId="cbd54909-ed00-4c7b-833f-957ddfad3791" providerId="ADAL" clId="{B03434D7-8348-454E-9A49-1415EBFD031E}" dt="2021-08-10T05:12:56.029" v="54"/>
      <pc:docMkLst>
        <pc:docMk/>
      </pc:docMkLst>
      <pc:sldChg chg="addSp delSp modSp mod">
        <pc:chgData name="Wei Tech Ang" userId="cbd54909-ed00-4c7b-833f-957ddfad3791" providerId="ADAL" clId="{B03434D7-8348-454E-9A49-1415EBFD031E}" dt="2021-08-10T05:08:40.509" v="28" actId="1076"/>
        <pc:sldMkLst>
          <pc:docMk/>
          <pc:sldMk cId="2636285414" sldId="347"/>
        </pc:sldMkLst>
        <pc:picChg chg="del">
          <ac:chgData name="Wei Tech Ang" userId="cbd54909-ed00-4c7b-833f-957ddfad3791" providerId="ADAL" clId="{B03434D7-8348-454E-9A49-1415EBFD031E}" dt="2021-08-10T05:08:33.080" v="23" actId="478"/>
          <ac:picMkLst>
            <pc:docMk/>
            <pc:sldMk cId="2636285414" sldId="347"/>
            <ac:picMk id="4" creationId="{E1DD3C61-FE7B-4E2B-B2DC-5B04EA92445E}"/>
          </ac:picMkLst>
        </pc:picChg>
        <pc:picChg chg="add mod">
          <ac:chgData name="Wei Tech Ang" userId="cbd54909-ed00-4c7b-833f-957ddfad3791" providerId="ADAL" clId="{B03434D7-8348-454E-9A49-1415EBFD031E}" dt="2021-08-10T05:08:40.509" v="28" actId="1076"/>
          <ac:picMkLst>
            <pc:docMk/>
            <pc:sldMk cId="2636285414" sldId="347"/>
            <ac:picMk id="5" creationId="{5365E2CE-E39C-4B0B-8335-68CE5408903D}"/>
          </ac:picMkLst>
        </pc:picChg>
      </pc:sldChg>
      <pc:sldChg chg="addSp delSp modSp mod">
        <pc:chgData name="Wei Tech Ang" userId="cbd54909-ed00-4c7b-833f-957ddfad3791" providerId="ADAL" clId="{B03434D7-8348-454E-9A49-1415EBFD031E}" dt="2021-08-10T05:09:50.205" v="36" actId="1076"/>
        <pc:sldMkLst>
          <pc:docMk/>
          <pc:sldMk cId="3863878728" sldId="373"/>
        </pc:sldMkLst>
        <pc:picChg chg="add mod">
          <ac:chgData name="Wei Tech Ang" userId="cbd54909-ed00-4c7b-833f-957ddfad3791" providerId="ADAL" clId="{B03434D7-8348-454E-9A49-1415EBFD031E}" dt="2021-08-10T05:09:50.205" v="36" actId="1076"/>
          <ac:picMkLst>
            <pc:docMk/>
            <pc:sldMk cId="3863878728" sldId="373"/>
            <ac:picMk id="4" creationId="{28B39013-C1D3-409F-BFE9-D7C28A6122D4}"/>
          </ac:picMkLst>
        </pc:picChg>
        <pc:picChg chg="del">
          <ac:chgData name="Wei Tech Ang" userId="cbd54909-ed00-4c7b-833f-957ddfad3791" providerId="ADAL" clId="{B03434D7-8348-454E-9A49-1415EBFD031E}" dt="2021-08-10T05:09:37.170" v="29" actId="478"/>
          <ac:picMkLst>
            <pc:docMk/>
            <pc:sldMk cId="3863878728" sldId="373"/>
            <ac:picMk id="5" creationId="{B98C3862-3BF6-464E-B12C-16C2FFEB8A56}"/>
          </ac:picMkLst>
        </pc:picChg>
      </pc:sldChg>
      <pc:sldChg chg="addSp delSp modSp mod">
        <pc:chgData name="Wei Tech Ang" userId="cbd54909-ed00-4c7b-833f-957ddfad3791" providerId="ADAL" clId="{B03434D7-8348-454E-9A49-1415EBFD031E}" dt="2021-08-10T05:07:31.515" v="21" actId="1037"/>
        <pc:sldMkLst>
          <pc:docMk/>
          <pc:sldMk cId="4102984397" sldId="402"/>
        </pc:sldMkLst>
        <pc:picChg chg="del">
          <ac:chgData name="Wei Tech Ang" userId="cbd54909-ed00-4c7b-833f-957ddfad3791" providerId="ADAL" clId="{B03434D7-8348-454E-9A49-1415EBFD031E}" dt="2021-08-10T05:07:22.116" v="5" actId="478"/>
          <ac:picMkLst>
            <pc:docMk/>
            <pc:sldMk cId="4102984397" sldId="402"/>
            <ac:picMk id="7" creationId="{1880A98C-9F7B-426F-A30A-5DE68DE01712}"/>
          </ac:picMkLst>
        </pc:picChg>
        <pc:picChg chg="add mod">
          <ac:chgData name="Wei Tech Ang" userId="cbd54909-ed00-4c7b-833f-957ddfad3791" providerId="ADAL" clId="{B03434D7-8348-454E-9A49-1415EBFD031E}" dt="2021-08-10T05:07:31.515" v="21" actId="1037"/>
          <ac:picMkLst>
            <pc:docMk/>
            <pc:sldMk cId="4102984397" sldId="402"/>
            <ac:picMk id="8" creationId="{71591E72-6C0D-42E9-AF28-801F7F72152B}"/>
          </ac:picMkLst>
        </pc:picChg>
      </pc:sldChg>
      <pc:sldChg chg="addSp delSp modSp mod">
        <pc:chgData name="Wei Tech Ang" userId="cbd54909-ed00-4c7b-833f-957ddfad3791" providerId="ADAL" clId="{B03434D7-8348-454E-9A49-1415EBFD031E}" dt="2021-08-10T05:11:43.972" v="45" actId="1076"/>
        <pc:sldMkLst>
          <pc:docMk/>
          <pc:sldMk cId="2255862034" sldId="403"/>
        </pc:sldMkLst>
        <pc:picChg chg="del">
          <ac:chgData name="Wei Tech Ang" userId="cbd54909-ed00-4c7b-833f-957ddfad3791" providerId="ADAL" clId="{B03434D7-8348-454E-9A49-1415EBFD031E}" dt="2021-08-10T05:11:40.059" v="44" actId="478"/>
          <ac:picMkLst>
            <pc:docMk/>
            <pc:sldMk cId="2255862034" sldId="403"/>
            <ac:picMk id="6" creationId="{CCE2F03D-0E2B-4F6B-9DA4-EC17DAB086BF}"/>
          </ac:picMkLst>
        </pc:picChg>
        <pc:picChg chg="add mod modCrop">
          <ac:chgData name="Wei Tech Ang" userId="cbd54909-ed00-4c7b-833f-957ddfad3791" providerId="ADAL" clId="{B03434D7-8348-454E-9A49-1415EBFD031E}" dt="2021-08-10T05:11:43.972" v="45" actId="1076"/>
          <ac:picMkLst>
            <pc:docMk/>
            <pc:sldMk cId="2255862034" sldId="403"/>
            <ac:picMk id="8" creationId="{D7887E32-5206-4195-B57D-E557AD7C03AB}"/>
          </ac:picMkLst>
        </pc:picChg>
      </pc:sldChg>
      <pc:sldChg chg="addSp modSp new mod">
        <pc:chgData name="Wei Tech Ang" userId="cbd54909-ed00-4c7b-833f-957ddfad3791" providerId="ADAL" clId="{B03434D7-8348-454E-9A49-1415EBFD031E}" dt="2021-08-10T05:12:56.029" v="54"/>
        <pc:sldMkLst>
          <pc:docMk/>
          <pc:sldMk cId="917368048" sldId="414"/>
        </pc:sldMkLst>
        <pc:spChg chg="mod">
          <ac:chgData name="Wei Tech Ang" userId="cbd54909-ed00-4c7b-833f-957ddfad3791" providerId="ADAL" clId="{B03434D7-8348-454E-9A49-1415EBFD031E}" dt="2021-08-10T05:12:56.029" v="54"/>
          <ac:spMkLst>
            <pc:docMk/>
            <pc:sldMk cId="917368048" sldId="414"/>
            <ac:spMk id="2" creationId="{66B2E5EE-F8F5-4A27-8579-14255770307B}"/>
          </ac:spMkLst>
        </pc:spChg>
        <pc:picChg chg="add mod modCrop">
          <ac:chgData name="Wei Tech Ang" userId="cbd54909-ed00-4c7b-833f-957ddfad3791" providerId="ADAL" clId="{B03434D7-8348-454E-9A49-1415EBFD031E}" dt="2021-08-10T05:12:44.631" v="53" actId="14100"/>
          <ac:picMkLst>
            <pc:docMk/>
            <pc:sldMk cId="917368048" sldId="414"/>
            <ac:picMk id="7" creationId="{6F84BE01-9228-458E-9B46-ABA8E025F66A}"/>
          </ac:picMkLst>
        </pc:picChg>
      </pc:sldChg>
      <pc:sldChg chg="addSp delSp modSp new del mod">
        <pc:chgData name="Wei Tech Ang" userId="cbd54909-ed00-4c7b-833f-957ddfad3791" providerId="ADAL" clId="{B03434D7-8348-454E-9A49-1415EBFD031E}" dt="2021-08-10T05:07:41.044" v="22" actId="47"/>
        <pc:sldMkLst>
          <pc:docMk/>
          <pc:sldMk cId="4193490340" sldId="414"/>
        </pc:sldMkLst>
        <pc:picChg chg="add del mod">
          <ac:chgData name="Wei Tech Ang" userId="cbd54909-ed00-4c7b-833f-957ddfad3791" providerId="ADAL" clId="{B03434D7-8348-454E-9A49-1415EBFD031E}" dt="2021-08-10T05:07:19.124" v="4" actId="21"/>
          <ac:picMkLst>
            <pc:docMk/>
            <pc:sldMk cId="4193490340" sldId="414"/>
            <ac:picMk id="7" creationId="{68F5E9E6-5A1C-460C-9A41-574BFBAA7C4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FB1DC4-076A-4F9C-8341-8091C0148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6261CC-043C-433D-944D-4407B73B9F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261CC-043C-433D-944D-4407B73B9F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9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261CC-043C-433D-944D-4407B73B9FA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0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261CC-043C-433D-944D-4407B73B9FA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1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261CC-043C-433D-944D-4407B73B9FA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3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50FBB0-8475-4270-9977-774ABB35EA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90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MA2012 Introduction to Mechatronics Systems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A55DB-A5D6-4FB9-96B4-009F7A0C43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71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MA2012 Introduction to Mechatronics Systems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CCE5AC-AC17-4439-8F50-38FEF8843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6775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9ADD6F-636C-42A6-A35C-819C58CCF6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6054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92DE-1AA0-4BAB-A3FC-774DA2A255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7503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931D66-3B1F-479F-806C-452CCA5C9E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69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9D6EF2-F9F7-4F1E-92D2-7131F7420C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91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44E292-5A49-4202-9CF4-0294E1231E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483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D5EF8-E74F-4842-B92F-4829CB4CE1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58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4F818-A669-4E10-88EF-B7C803402D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70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71137F-E142-43C9-9068-2BF590F440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33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3DDC0-C84B-4A1F-AE4A-F33B7A9BBE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28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03058C-36B2-4E77-AAD9-18741A37B0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40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5AA31A-D2E0-4AE3-9EC2-08370BA68A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48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156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1676DB3B-4542-4D69-8675-2B64DF85E01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6679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80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72E0-C206-4717-B4D1-15266B7D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MA2012 Introduction to Mechatronics Systems Design (Circuit 3)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67BB-18C3-4130-94F3-4871A836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/>
              <a:t>A/P Ang Wei Tech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200" dirty="0"/>
              <a:t>Email: wtang@ntu.edu.sg</a:t>
            </a:r>
          </a:p>
          <a:p>
            <a:pPr lvl="1" eaLnBrk="1" hangingPunct="1">
              <a:buNone/>
            </a:pPr>
            <a:r>
              <a:rPr lang="en-US" sz="2200" dirty="0"/>
              <a:t>Tel: 6790 </a:t>
            </a:r>
            <a:r>
              <a:rPr lang="en-US" altLang="zh-CN" sz="2200" dirty="0"/>
              <a:t>4911</a:t>
            </a:r>
            <a:r>
              <a:rPr lang="en-US" sz="2200" dirty="0"/>
              <a:t> </a:t>
            </a:r>
          </a:p>
          <a:p>
            <a:pPr lvl="1" eaLnBrk="1" hangingPunct="1">
              <a:buNone/>
            </a:pPr>
            <a:r>
              <a:rPr lang="en-US" sz="2200" dirty="0"/>
              <a:t>Office: N3-0</a:t>
            </a:r>
            <a:r>
              <a:rPr lang="en-US" altLang="zh-CN" sz="2200" dirty="0"/>
              <a:t>1</a:t>
            </a:r>
            <a:r>
              <a:rPr lang="en-US" sz="2200" dirty="0"/>
              <a:t>-</a:t>
            </a:r>
            <a:r>
              <a:rPr lang="en-US" altLang="zh-CN" sz="2200" dirty="0"/>
              <a:t>04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FD327-468B-4290-8BC4-7EF817D4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0747D-7BC2-475B-8A1C-29007653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D4A49-EB39-40D4-B6CA-DB3DA1CB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49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SPISettings</a:t>
            </a:r>
            <a:r>
              <a:rPr lang="en-SG" dirty="0"/>
              <a:t>(</a:t>
            </a:r>
            <a:r>
              <a:rPr lang="en-SG" dirty="0" err="1"/>
              <a:t>speed,MSB</a:t>
            </a:r>
            <a:r>
              <a:rPr lang="en-SG" dirty="0"/>
              <a:t>/</a:t>
            </a:r>
            <a:r>
              <a:rPr lang="en-SG" dirty="0" err="1"/>
              <a:t>LSB,mode</a:t>
            </a:r>
            <a:r>
              <a:rPr lang="en-SG" dirty="0"/>
              <a:t>)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800" dirty="0"/>
              <a:t>Speed = rated speed of slave</a:t>
            </a:r>
          </a:p>
          <a:p>
            <a:r>
              <a:rPr lang="en-SG" sz="2800" dirty="0"/>
              <a:t>MSB first or LSB first</a:t>
            </a:r>
          </a:p>
          <a:p>
            <a:r>
              <a:rPr lang="en-SG" sz="2800" dirty="0"/>
              <a:t>Mode : </a:t>
            </a:r>
          </a:p>
          <a:p>
            <a:endParaRPr lang="en-SG" sz="2800" dirty="0"/>
          </a:p>
          <a:p>
            <a:endParaRPr lang="en-SG" sz="2800" dirty="0"/>
          </a:p>
          <a:p>
            <a:endParaRPr lang="en-SG" sz="2800" dirty="0"/>
          </a:p>
          <a:p>
            <a:pPr marL="0" indent="0">
              <a:buNone/>
            </a:pPr>
            <a:endParaRPr lang="en-SG" sz="280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10</a:t>
            </a:fld>
            <a:endParaRPr lang="en-US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197991-C49E-46AE-A36F-615057D0A402}"/>
              </a:ext>
            </a:extLst>
          </p:cNvPr>
          <p:cNvGraphicFramePr>
            <a:graphicFrameLocks noGrp="1"/>
          </p:cNvGraphicFramePr>
          <p:nvPr/>
        </p:nvGraphicFramePr>
        <p:xfrm>
          <a:off x="2211371" y="2832659"/>
          <a:ext cx="5925312" cy="215837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1481328">
                  <a:extLst>
                    <a:ext uri="{9D8B030D-6E8A-4147-A177-3AD203B41FA5}">
                      <a16:colId xmlns:a16="http://schemas.microsoft.com/office/drawing/2014/main" val="2436150665"/>
                    </a:ext>
                  </a:extLst>
                </a:gridCol>
                <a:gridCol w="1481328">
                  <a:extLst>
                    <a:ext uri="{9D8B030D-6E8A-4147-A177-3AD203B41FA5}">
                      <a16:colId xmlns:a16="http://schemas.microsoft.com/office/drawing/2014/main" val="2446897937"/>
                    </a:ext>
                  </a:extLst>
                </a:gridCol>
                <a:gridCol w="1481328">
                  <a:extLst>
                    <a:ext uri="{9D8B030D-6E8A-4147-A177-3AD203B41FA5}">
                      <a16:colId xmlns:a16="http://schemas.microsoft.com/office/drawing/2014/main" val="1855143643"/>
                    </a:ext>
                  </a:extLst>
                </a:gridCol>
                <a:gridCol w="1481328">
                  <a:extLst>
                    <a:ext uri="{9D8B030D-6E8A-4147-A177-3AD203B41FA5}">
                      <a16:colId xmlns:a16="http://schemas.microsoft.com/office/drawing/2014/main" val="38478829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SG" dirty="0">
                          <a:effectLst/>
                        </a:rPr>
                        <a:t>Mode</a:t>
                      </a:r>
                    </a:p>
                  </a:txBody>
                  <a:tcPr marL="23813" marR="95250" marT="23813" marB="2381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SG" dirty="0">
                          <a:effectLst/>
                        </a:rPr>
                        <a:t>Clock Polarity (CPOL)</a:t>
                      </a:r>
                    </a:p>
                  </a:txBody>
                  <a:tcPr marL="95250" marR="95250" marT="23813" marB="23813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SG" dirty="0">
                          <a:effectLst/>
                        </a:rPr>
                        <a:t>Output Edge</a:t>
                      </a:r>
                    </a:p>
                  </a:txBody>
                  <a:tcPr marL="95250" marR="95250" marT="23813" marB="23813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SG">
                          <a:effectLst/>
                        </a:rPr>
                        <a:t>Data Capture</a:t>
                      </a:r>
                    </a:p>
                  </a:txBody>
                  <a:tcPr marL="95250" marR="23813" marT="23813" marB="23813" anchor="ctr"/>
                </a:tc>
                <a:extLst>
                  <a:ext uri="{0D108BD9-81ED-4DB2-BD59-A6C34878D82A}">
                    <a16:rowId xmlns:a16="http://schemas.microsoft.com/office/drawing/2014/main" val="91855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en-SG">
                          <a:effectLst/>
                        </a:rPr>
                        <a:t>SPI_MODE0</a:t>
                      </a:r>
                    </a:p>
                  </a:txBody>
                  <a:tcPr marL="23813" marR="95250" marT="23813" marB="2381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SG" dirty="0">
                          <a:effectLst/>
                        </a:rPr>
                        <a:t>Low at idle</a:t>
                      </a:r>
                    </a:p>
                  </a:txBody>
                  <a:tcPr marL="95250" marR="95250" marT="23813" marB="23813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SG">
                          <a:effectLst/>
                        </a:rPr>
                        <a:t>Falling</a:t>
                      </a:r>
                    </a:p>
                  </a:txBody>
                  <a:tcPr marL="95250" marR="95250" marT="23813" marB="23813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SG">
                          <a:effectLst/>
                        </a:rPr>
                        <a:t>Rising</a:t>
                      </a:r>
                    </a:p>
                  </a:txBody>
                  <a:tcPr marL="95250" marR="23813" marT="23813" marB="23813" anchor="ctr"/>
                </a:tc>
                <a:extLst>
                  <a:ext uri="{0D108BD9-81ED-4DB2-BD59-A6C34878D82A}">
                    <a16:rowId xmlns:a16="http://schemas.microsoft.com/office/drawing/2014/main" val="84995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en-SG">
                          <a:effectLst/>
                        </a:rPr>
                        <a:t>SPI_MODE1</a:t>
                      </a:r>
                    </a:p>
                  </a:txBody>
                  <a:tcPr marL="23813" marR="95250" marT="23813" marB="2381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SG" dirty="0">
                          <a:effectLst/>
                        </a:rPr>
                        <a:t>Low at idle</a:t>
                      </a:r>
                    </a:p>
                  </a:txBody>
                  <a:tcPr marL="95250" marR="95250" marT="23813" marB="23813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SG">
                          <a:effectLst/>
                        </a:rPr>
                        <a:t>Rising</a:t>
                      </a:r>
                    </a:p>
                  </a:txBody>
                  <a:tcPr marL="95250" marR="95250" marT="23813" marB="23813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SG">
                          <a:effectLst/>
                        </a:rPr>
                        <a:t>Falling</a:t>
                      </a:r>
                    </a:p>
                  </a:txBody>
                  <a:tcPr marL="95250" marR="23813" marT="23813" marB="23813" anchor="ctr"/>
                </a:tc>
                <a:extLst>
                  <a:ext uri="{0D108BD9-81ED-4DB2-BD59-A6C34878D82A}">
                    <a16:rowId xmlns:a16="http://schemas.microsoft.com/office/drawing/2014/main" val="3017146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en-SG">
                          <a:effectLst/>
                        </a:rPr>
                        <a:t>SPI_MODE2</a:t>
                      </a:r>
                    </a:p>
                  </a:txBody>
                  <a:tcPr marL="23813" marR="95250" marT="23813" marB="2381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SG" dirty="0">
                          <a:effectLst/>
                        </a:rPr>
                        <a:t>High at idle</a:t>
                      </a:r>
                    </a:p>
                  </a:txBody>
                  <a:tcPr marL="95250" marR="95250" marT="23813" marB="23813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SG">
                          <a:effectLst/>
                        </a:rPr>
                        <a:t>Rising</a:t>
                      </a:r>
                    </a:p>
                  </a:txBody>
                  <a:tcPr marL="95250" marR="95250" marT="23813" marB="23813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SG">
                          <a:effectLst/>
                        </a:rPr>
                        <a:t>Falling</a:t>
                      </a:r>
                    </a:p>
                  </a:txBody>
                  <a:tcPr marL="95250" marR="23813" marT="23813" marB="23813" anchor="ctr"/>
                </a:tc>
                <a:extLst>
                  <a:ext uri="{0D108BD9-81ED-4DB2-BD59-A6C34878D82A}">
                    <a16:rowId xmlns:a16="http://schemas.microsoft.com/office/drawing/2014/main" val="4005420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en-SG">
                          <a:effectLst/>
                        </a:rPr>
                        <a:t>SPI_MODE3</a:t>
                      </a:r>
                    </a:p>
                  </a:txBody>
                  <a:tcPr marL="23813" marR="95250" marT="23813" marB="23813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SG" dirty="0">
                          <a:effectLst/>
                        </a:rPr>
                        <a:t>High at idle</a:t>
                      </a:r>
                    </a:p>
                  </a:txBody>
                  <a:tcPr marL="95250" marR="95250" marT="23813" marB="23813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SG" dirty="0">
                          <a:effectLst/>
                        </a:rPr>
                        <a:t>Falling</a:t>
                      </a:r>
                    </a:p>
                  </a:txBody>
                  <a:tcPr marL="95250" marR="95250" marT="23813" marB="23813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SG" dirty="0">
                          <a:effectLst/>
                        </a:rPr>
                        <a:t>Rising</a:t>
                      </a:r>
                    </a:p>
                  </a:txBody>
                  <a:tcPr marL="95250" marR="23813" marT="23813" marB="23813" anchor="ctr"/>
                </a:tc>
                <a:extLst>
                  <a:ext uri="{0D108BD9-81ED-4DB2-BD59-A6C34878D82A}">
                    <a16:rowId xmlns:a16="http://schemas.microsoft.com/office/drawing/2014/main" val="1862110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22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800" dirty="0"/>
              <a:t>Pg15: DEVID(0x00)</a:t>
            </a:r>
          </a:p>
          <a:p>
            <a:pPr lvl="1"/>
            <a:endParaRPr lang="en-SG" sz="2400" dirty="0"/>
          </a:p>
          <a:p>
            <a:pPr lvl="1"/>
            <a:endParaRPr lang="en-SG" sz="2400" dirty="0"/>
          </a:p>
          <a:p>
            <a:pPr lvl="1"/>
            <a:endParaRPr lang="en-SG" sz="2400" dirty="0"/>
          </a:p>
          <a:p>
            <a:pPr lvl="1"/>
            <a:r>
              <a:rPr lang="en-SG" sz="2400" dirty="0"/>
              <a:t>Sensor ID</a:t>
            </a:r>
          </a:p>
          <a:p>
            <a:r>
              <a:rPr lang="en-SG" sz="2800" dirty="0"/>
              <a:t>Pg16: POWER_CTL (0x2D)</a:t>
            </a:r>
          </a:p>
          <a:p>
            <a:pPr lvl="1"/>
            <a:endParaRPr lang="en-SG" sz="2400" dirty="0"/>
          </a:p>
          <a:p>
            <a:pPr lvl="1"/>
            <a:endParaRPr lang="en-SG" sz="2400" dirty="0"/>
          </a:p>
          <a:p>
            <a:pPr lvl="1"/>
            <a:r>
              <a:rPr lang="en-SG" sz="2400" dirty="0"/>
              <a:t>0b 0000 1000 (0x08)</a:t>
            </a:r>
            <a:endParaRPr lang="en-SG" sz="28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4BBF2-C580-40ED-9A95-53EDE4A2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2045969"/>
            <a:ext cx="4772025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2234C-D821-4D85-AB1C-2E1C65F27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8" y="4400550"/>
            <a:ext cx="48482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4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C79E-630C-4170-8A76-A9ABB3BF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SPI Write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4CECA-96FF-4644-9A1F-CCA1E4FFF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Datasheet pg9</a:t>
            </a:r>
          </a:p>
          <a:p>
            <a:r>
              <a:rPr lang="en-SG" dirty="0"/>
              <a:t>MSB: Write (0)</a:t>
            </a:r>
          </a:p>
          <a:p>
            <a:r>
              <a:rPr lang="en-SG" dirty="0"/>
              <a:t>Followed by 7 bit registry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FD2E4-0189-4A21-B459-B35EB0E7E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C02F-4AD7-49A9-B306-90878C51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66602-D15A-48B3-AABF-2852EF59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39168-0EF5-4526-8D22-35BF1EFD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407537"/>
            <a:ext cx="9105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0E5D-DB30-491E-AB6D-6142E6BE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SPI Read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D4590-AB26-49FB-A04F-CD3FCF0BB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7325"/>
            <a:ext cx="8229600" cy="4530725"/>
          </a:xfrm>
        </p:spPr>
        <p:txBody>
          <a:bodyPr/>
          <a:lstStyle/>
          <a:p>
            <a:r>
              <a:rPr lang="en-SG" dirty="0"/>
              <a:t>Datasheet pg9</a:t>
            </a:r>
          </a:p>
          <a:p>
            <a:r>
              <a:rPr lang="en-SG" dirty="0"/>
              <a:t>MSB: Read (1)</a:t>
            </a:r>
          </a:p>
          <a:p>
            <a:r>
              <a:rPr lang="en-SG" dirty="0"/>
              <a:t>Followed by 7 bit registry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C1830-FBED-4BBD-B84C-24E7A3D7F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ADA04-704E-4FEE-8893-5A3F47FD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9CF86-F7BA-4EE0-80D1-7C994847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33D28-7D35-4490-B646-9B03C237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3593"/>
            <a:ext cx="9144000" cy="30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F8FF-D53F-4BA2-B124-4B8EDEBA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SPI Read Example: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BAF7E-15BA-4891-8CEF-D7C204464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800" dirty="0"/>
              <a:t>Read from DATAX0</a:t>
            </a:r>
          </a:p>
          <a:p>
            <a:r>
              <a:rPr lang="en-SG" sz="2800" dirty="0"/>
              <a:t>Why are sending 0xF2 instead of 0x32?</a:t>
            </a:r>
          </a:p>
          <a:p>
            <a:pPr lvl="1"/>
            <a:r>
              <a:rPr lang="en-SG" sz="2400" dirty="0"/>
              <a:t>MSB: 1 = Read, 0 = Write</a:t>
            </a:r>
          </a:p>
          <a:p>
            <a:pPr lvl="1"/>
            <a:r>
              <a:rPr lang="en-SG" sz="2400" dirty="0"/>
              <a:t>0b 0011 0010 (0x32): Register Address</a:t>
            </a:r>
          </a:p>
          <a:p>
            <a:pPr lvl="1"/>
            <a:r>
              <a:rPr lang="en-SG" sz="2400" dirty="0"/>
              <a:t>0b 1111 0010 (0xF2):</a:t>
            </a:r>
          </a:p>
          <a:p>
            <a:pPr lvl="2"/>
            <a:r>
              <a:rPr lang="en-SG" sz="2000" dirty="0"/>
              <a:t>MSB=1 to indicate read</a:t>
            </a:r>
          </a:p>
          <a:p>
            <a:pPr lvl="2"/>
            <a:r>
              <a:rPr lang="en-SG" sz="2000" dirty="0"/>
              <a:t>MB=1 to indicate multiple bytes (pg8)</a:t>
            </a:r>
          </a:p>
          <a:p>
            <a:endParaRPr lang="en-SG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5EBE-3CB4-4324-9BD1-016590974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8F57E-4A3C-42A3-BBBE-E6D24150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8EDF0-7B2E-45A7-A910-30C55509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25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4000" dirty="0"/>
              <a:t>x=</a:t>
            </a:r>
            <a:r>
              <a:rPr lang="en-SG" sz="4000" dirty="0" err="1"/>
              <a:t>SPI.transfer</a:t>
            </a:r>
            <a:r>
              <a:rPr lang="en-SG" sz="4000" dirty="0"/>
              <a:t>(0) | </a:t>
            </a:r>
            <a:r>
              <a:rPr lang="en-SG" sz="4000" dirty="0" err="1"/>
              <a:t>SPI.transfer</a:t>
            </a:r>
            <a:r>
              <a:rPr lang="en-SG" sz="4000" dirty="0"/>
              <a:t>(0)&lt;&lt;8;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7885984" cy="370840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492874">
                  <a:extLst>
                    <a:ext uri="{9D8B030D-6E8A-4147-A177-3AD203B41FA5}">
                      <a16:colId xmlns:a16="http://schemas.microsoft.com/office/drawing/2014/main" val="3353477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1237466355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1831606936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1431701991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2064181638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2468696182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836478230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2578586305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758391813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3584577780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548252548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929779347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2477226206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3655324552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862923754"/>
                    </a:ext>
                  </a:extLst>
                </a:gridCol>
                <a:gridCol w="492874">
                  <a:extLst>
                    <a:ext uri="{9D8B030D-6E8A-4147-A177-3AD203B41FA5}">
                      <a16:colId xmlns:a16="http://schemas.microsoft.com/office/drawing/2014/main" val="852433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2610" y="199862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MSB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2486342"/>
            <a:ext cx="8229600" cy="3789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SG" dirty="0"/>
              <a:t>DATAX : 0x32 to 0x33 (pg18)</a:t>
            </a:r>
          </a:p>
          <a:p>
            <a:pPr lvl="1"/>
            <a:r>
              <a:rPr lang="en-SG" kern="0" dirty="0"/>
              <a:t>0x32 </a:t>
            </a:r>
          </a:p>
          <a:p>
            <a:pPr lvl="1"/>
            <a:r>
              <a:rPr lang="en-SG" kern="0" dirty="0"/>
              <a:t>0x33</a:t>
            </a:r>
          </a:p>
          <a:p>
            <a:endParaRPr lang="en-SG" kern="0" dirty="0"/>
          </a:p>
          <a:p>
            <a:r>
              <a:rPr lang="en-SG" kern="0" dirty="0"/>
              <a:t>When reading, 0x32 is send out first</a:t>
            </a:r>
          </a:p>
          <a:p>
            <a:pPr lvl="1"/>
            <a:r>
              <a:rPr lang="en-SG" kern="0" dirty="0"/>
              <a:t>1</a:t>
            </a:r>
            <a:r>
              <a:rPr lang="en-SG" kern="0" baseline="30000" dirty="0"/>
              <a:t>st</a:t>
            </a:r>
            <a:r>
              <a:rPr lang="en-SG" kern="0" dirty="0"/>
              <a:t> read : 0b 8765 4321</a:t>
            </a:r>
          </a:p>
          <a:p>
            <a:pPr lvl="1"/>
            <a:r>
              <a:rPr lang="en-SG" kern="0" dirty="0"/>
              <a:t>2</a:t>
            </a:r>
            <a:r>
              <a:rPr lang="en-SG" kern="0" baseline="30000" dirty="0"/>
              <a:t>nd</a:t>
            </a:r>
            <a:r>
              <a:rPr lang="en-SG" kern="0" dirty="0"/>
              <a:t> read: 0b HGFE DCBA</a:t>
            </a:r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/>
        </p:nvGraphicFramePr>
        <p:xfrm>
          <a:off x="2438400" y="3083403"/>
          <a:ext cx="4114800" cy="370840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83807808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160762826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94246626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692525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6"/>
          <p:cNvGraphicFramePr>
            <a:graphicFrameLocks/>
          </p:cNvGraphicFramePr>
          <p:nvPr/>
        </p:nvGraphicFramePr>
        <p:xfrm>
          <a:off x="2438400" y="3565367"/>
          <a:ext cx="4114800" cy="370840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22033939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400914728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333136700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3202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779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3b I2C</a:t>
            </a:r>
            <a:endParaRPr lang="en-SG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365E2CE-E39C-4B0B-8335-68CE5408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49" y="1322388"/>
            <a:ext cx="8073126" cy="46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8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98A6-ABCE-4A8F-98BF-F51E3611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Inter-Integrated Circuit (I2C)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537BC-E212-4626-B417-E436E614B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14393" cy="4530725"/>
          </a:xfrm>
        </p:spPr>
        <p:txBody>
          <a:bodyPr/>
          <a:lstStyle/>
          <a:p>
            <a:r>
              <a:rPr lang="en-SG" sz="2400" dirty="0"/>
              <a:t>Only 2 signals lines: </a:t>
            </a:r>
          </a:p>
          <a:p>
            <a:pPr lvl="1"/>
            <a:r>
              <a:rPr lang="en-SG" sz="2000" dirty="0"/>
              <a:t>Clock signal (SCL)</a:t>
            </a:r>
          </a:p>
          <a:p>
            <a:pPr lvl="1"/>
            <a:r>
              <a:rPr lang="en-SG" sz="2000" dirty="0"/>
              <a:t>Data signal (SDA) </a:t>
            </a:r>
          </a:p>
          <a:p>
            <a:pPr lvl="1"/>
            <a:endParaRPr lang="en-SG" sz="2000" dirty="0"/>
          </a:p>
          <a:p>
            <a:r>
              <a:rPr lang="en-SG" sz="2400" dirty="0"/>
              <a:t>Each device must have a unique address</a:t>
            </a:r>
          </a:p>
          <a:p>
            <a:endParaRPr lang="en-SG" sz="2400" dirty="0"/>
          </a:p>
          <a:p>
            <a:r>
              <a:rPr lang="en-SG" sz="2400" dirty="0"/>
              <a:t>Each signal line requires a pull-up resistor to restore the signal to HIGH when no device set it LOW.</a:t>
            </a:r>
          </a:p>
          <a:p>
            <a:endParaRPr lang="en-SG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BE57-1B13-44E5-81F1-B1979ABD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4E0D0-1FCC-4AD4-9F7A-B108DED1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93ABF-BC28-4C77-8B8B-D64D6E820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21223-2EC0-4F0F-81E5-96A147F6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87" y="898841"/>
            <a:ext cx="3840813" cy="38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8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Inter-Integrated Circuit</a:t>
            </a:r>
            <a:endParaRPr lang="en-SG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35CA0-F79F-403C-A7A0-625425FEE0BC}"/>
              </a:ext>
            </a:extLst>
          </p:cNvPr>
          <p:cNvSpPr/>
          <p:nvPr/>
        </p:nvSpPr>
        <p:spPr>
          <a:xfrm>
            <a:off x="221588" y="2726234"/>
            <a:ext cx="8700825" cy="337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Basic steps:</a:t>
            </a:r>
          </a:p>
          <a:p>
            <a:pPr marL="8588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Master sends a Start bit</a:t>
            </a:r>
          </a:p>
          <a:p>
            <a:pPr marL="8588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Master sends a 7-bit slave address of intended device</a:t>
            </a:r>
          </a:p>
          <a:p>
            <a:pPr marL="8588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Master sends a Read (1) or Write (0) bit depending on application</a:t>
            </a:r>
          </a:p>
          <a:p>
            <a:pPr marL="8588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Slave responds with an “acknowledge”, i.e. ACK bit (0)</a:t>
            </a:r>
          </a:p>
          <a:p>
            <a:pPr marL="8588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In Write mode, master sends 1 byte of information (command or data) at a time, and slave respond with ACKs. In Read mode, master receives 1 byte of information at a time and sends an ACK to the slave after each byte</a:t>
            </a:r>
          </a:p>
          <a:p>
            <a:pPr marL="8588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When communication has been completed, master sends a Stop bit</a:t>
            </a:r>
          </a:p>
        </p:txBody>
      </p:sp>
      <p:pic>
        <p:nvPicPr>
          <p:cNvPr id="1026" name="Picture 2" descr="Image result for i2c">
            <a:extLst>
              <a:ext uri="{FF2B5EF4-FFF2-40B4-BE49-F238E27FC236}">
                <a16:creationId xmlns:a16="http://schemas.microsoft.com/office/drawing/2014/main" id="{5699440A-7BEE-4C11-9739-1DCBAA63E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945200"/>
            <a:ext cx="8280000" cy="184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71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Inter-Integrated Circuit (I2C)</a:t>
            </a:r>
            <a:endParaRPr lang="en-SG" dirty="0"/>
          </a:p>
        </p:txBody>
      </p:sp>
      <p:sp>
        <p:nvSpPr>
          <p:cNvPr id="9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#include &lt;Wire.h&gt;</a:t>
            </a:r>
          </a:p>
          <a:p>
            <a:r>
              <a:rPr lang="en-US"/>
              <a:t>Arduino Uno:</a:t>
            </a:r>
          </a:p>
          <a:p>
            <a:pPr lvl="1"/>
            <a:r>
              <a:rPr lang="en-US"/>
              <a:t>A4 (SDA)</a:t>
            </a:r>
          </a:p>
          <a:p>
            <a:pPr lvl="1"/>
            <a:r>
              <a:rPr lang="en-US"/>
              <a:t>A5 (SCL)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19</a:t>
            </a:fld>
            <a:endParaRPr lang="en-US" alt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E287FD6-6342-4DFC-B978-D5E58698BDDC}"/>
              </a:ext>
            </a:extLst>
          </p:cNvPr>
          <p:cNvGraphicFramePr>
            <a:graphicFrameLocks noGrp="1"/>
          </p:cNvGraphicFramePr>
          <p:nvPr/>
        </p:nvGraphicFramePr>
        <p:xfrm>
          <a:off x="4798800" y="1417638"/>
          <a:ext cx="3888000" cy="45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000">
                  <a:extLst>
                    <a:ext uri="{9D8B030D-6E8A-4147-A177-3AD203B41FA5}">
                      <a16:colId xmlns:a16="http://schemas.microsoft.com/office/drawing/2014/main" val="199705691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Library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85183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/>
                        <a:t>Wire.begin</a:t>
                      </a:r>
                      <a:r>
                        <a:rPr lang="en-SG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7819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Wire.beginTransmission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(ADR)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14094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/>
                        <a:t>Wire.endTransmission</a:t>
                      </a:r>
                      <a:r>
                        <a:rPr lang="en-SG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5917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/>
                        <a:t>Wire.write</a:t>
                      </a:r>
                      <a:r>
                        <a:rPr lang="en-SG" dirty="0"/>
                        <a:t>(DATA)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36791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/>
                        <a:t>Wire.requestFrom</a:t>
                      </a:r>
                      <a:r>
                        <a:rPr lang="en-SG" dirty="0"/>
                        <a:t>(</a:t>
                      </a:r>
                      <a:r>
                        <a:rPr lang="en-SG" dirty="0" err="1"/>
                        <a:t>ADR,byte_size</a:t>
                      </a:r>
                      <a:r>
                        <a:rPr lang="en-SG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17904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/>
                        <a:t>Wire.read</a:t>
                      </a:r>
                      <a:r>
                        <a:rPr lang="en-SG" dirty="0"/>
                        <a:t>() //read 1 byte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353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81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3DBB-8EDE-4C73-A8E7-116A306E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DE87-DA87-4F9B-80C1-6E6723835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Accelerometer ADXL345</a:t>
            </a:r>
          </a:p>
          <a:p>
            <a:r>
              <a:rPr lang="en-US" dirty="0"/>
              <a:t>Logic Level Converter</a:t>
            </a:r>
          </a:p>
          <a:p>
            <a:pPr lvl="1"/>
            <a:r>
              <a:rPr lang="en-US" dirty="0"/>
              <a:t>Switches between 3.3V and 5V</a:t>
            </a:r>
          </a:p>
          <a:p>
            <a:r>
              <a:rPr lang="en-US" dirty="0"/>
              <a:t>Bluetooth Module HC-05</a:t>
            </a:r>
          </a:p>
          <a:p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F9037-D301-49A0-A72C-5366A0AC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33AE-CACC-4C88-8DF1-3A1E90E1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EFAB4-D048-4FFD-8A4A-3D4E3CFC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0883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BC91-AC87-48CC-96F9-27AC5D7D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I2C to Accelerometer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743C-EBBB-45E3-9BAB-363D6489D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4451"/>
            <a:ext cx="8229600" cy="2494810"/>
          </a:xfrm>
        </p:spPr>
        <p:txBody>
          <a:bodyPr/>
          <a:lstStyle/>
          <a:p>
            <a:r>
              <a:rPr lang="en-SG" sz="2800" dirty="0"/>
              <a:t>Datasheet pg10</a:t>
            </a:r>
          </a:p>
          <a:p>
            <a:r>
              <a:rPr lang="en-SG" sz="2800" dirty="0"/>
              <a:t>Data transferred in 8 bits (MSB first)</a:t>
            </a:r>
          </a:p>
          <a:p>
            <a:r>
              <a:rPr lang="en-SG" sz="2800" dirty="0"/>
              <a:t>Slave Address :</a:t>
            </a:r>
          </a:p>
          <a:p>
            <a:pPr lvl="1"/>
            <a:r>
              <a:rPr lang="en-SG" sz="2400" dirty="0"/>
              <a:t>0x1D when SDO/ALT ADDRESS to HIGH</a:t>
            </a:r>
          </a:p>
          <a:p>
            <a:pPr lvl="1"/>
            <a:r>
              <a:rPr lang="en-SG" sz="2400" dirty="0"/>
              <a:t>0x53 when SDO/ALT ADDRESS to LOW</a:t>
            </a:r>
          </a:p>
          <a:p>
            <a:endParaRPr lang="en-SG" sz="2800" dirty="0"/>
          </a:p>
          <a:p>
            <a:endParaRPr lang="en-SG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98078-A3F9-48BF-9896-4676FEF1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Circuit 5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C62BA-34E9-40D1-B624-DAD63CBE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26A03-7C3D-41BD-B0A8-86EEF3C5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F57AD-418D-413D-8D92-D8BB6E1F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3923930"/>
            <a:ext cx="8105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84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8823-8C1A-4087-9AFD-7D98213C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I2C Read Data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BA96A-8796-4858-8889-604E6F8E8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800" dirty="0"/>
              <a:t>Datasheet pg18</a:t>
            </a:r>
          </a:p>
          <a:p>
            <a:r>
              <a:rPr lang="en-SG" sz="2800" dirty="0"/>
              <a:t>Acceleration</a:t>
            </a:r>
          </a:p>
          <a:p>
            <a:pPr lvl="1"/>
            <a:r>
              <a:rPr lang="en-SG" sz="2400" dirty="0"/>
              <a:t>DATAX0 : 0x32</a:t>
            </a:r>
          </a:p>
          <a:p>
            <a:pPr lvl="1"/>
            <a:r>
              <a:rPr lang="en-SG" sz="2400" dirty="0"/>
              <a:t>DATAX1 : 0x33</a:t>
            </a:r>
          </a:p>
          <a:p>
            <a:pPr lvl="1"/>
            <a:r>
              <a:rPr lang="en-SG" sz="2400" dirty="0"/>
              <a:t>DATAY0 : 0x34</a:t>
            </a:r>
          </a:p>
          <a:p>
            <a:pPr lvl="1"/>
            <a:r>
              <a:rPr lang="en-SG" sz="2400" dirty="0"/>
              <a:t>DATAY1 : 0x35</a:t>
            </a:r>
          </a:p>
          <a:p>
            <a:pPr lvl="1"/>
            <a:r>
              <a:rPr lang="en-SG" sz="2400" dirty="0"/>
              <a:t>DATAZ0 : 0x36</a:t>
            </a:r>
          </a:p>
          <a:p>
            <a:pPr lvl="1"/>
            <a:r>
              <a:rPr lang="en-SG" sz="2400" dirty="0"/>
              <a:t>DATAZ1 : 0x37</a:t>
            </a:r>
          </a:p>
          <a:p>
            <a:endParaRPr lang="en-SG" sz="2800" dirty="0"/>
          </a:p>
          <a:p>
            <a:endParaRPr lang="en-SG" sz="2800" dirty="0"/>
          </a:p>
          <a:p>
            <a:endParaRPr lang="en-SG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23417-DE3B-41FF-9258-A0E282C9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Circuit 5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B8FA7-43F6-47B5-A93B-186F2FCA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64BA8-561E-45EA-A26D-72807709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76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Read Data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SG"/>
          </a:p>
          <a:p>
            <a:pPr lvl="1"/>
            <a:endParaRPr lang="en-SG"/>
          </a:p>
          <a:p>
            <a:endParaRPr lang="en-SG"/>
          </a:p>
          <a:p>
            <a:endParaRPr lang="en-SG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5</a:t>
            </a:r>
            <a:endParaRPr lang="en-US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1026" name="Picture 2" descr="Image result for i2c start stop repeated start cond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117601"/>
            <a:ext cx="467677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199" y="3104317"/>
            <a:ext cx="794966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 err="1">
                <a:solidFill>
                  <a:srgbClr val="4F4E4E"/>
                </a:solidFill>
                <a:latin typeface="TyponineSans Regular 18"/>
              </a:rPr>
              <a:t>Wire.requestFrom</a:t>
            </a:r>
            <a:r>
              <a:rPr lang="en-SG" sz="2000" dirty="0">
                <a:solidFill>
                  <a:srgbClr val="4F4E4E"/>
                </a:solidFill>
                <a:latin typeface="TyponineSans Regular 18"/>
              </a:rPr>
              <a:t>(address, quantity)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 err="1">
                <a:solidFill>
                  <a:srgbClr val="4F4E4E"/>
                </a:solidFill>
                <a:latin typeface="TyponineSans Regular 18"/>
              </a:rPr>
              <a:t>Wire.requestFrom</a:t>
            </a:r>
            <a:r>
              <a:rPr lang="en-SG" sz="2000" dirty="0">
                <a:solidFill>
                  <a:srgbClr val="4F4E4E"/>
                </a:solidFill>
                <a:latin typeface="TyponineSans Regular 18"/>
              </a:rPr>
              <a:t>(address, quantity, stop)</a:t>
            </a:r>
          </a:p>
          <a:p>
            <a:endParaRPr lang="en-SG" dirty="0">
              <a:solidFill>
                <a:srgbClr val="E67E22"/>
              </a:solidFill>
              <a:latin typeface="TyponineSans Regular 18"/>
            </a:endParaRPr>
          </a:p>
          <a:p>
            <a:r>
              <a:rPr lang="en-SG" dirty="0">
                <a:solidFill>
                  <a:srgbClr val="E67E22"/>
                </a:solidFill>
                <a:latin typeface="TyponineSans Regular 18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4F4E4E"/>
                </a:solidFill>
                <a:latin typeface="TyponineSans Regular 18"/>
              </a:rPr>
              <a:t>address: the 7-bit address of the device to request bytes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4F4E4E"/>
                </a:solidFill>
                <a:latin typeface="TyponineSans Regular 18"/>
              </a:rPr>
              <a:t>quantity: the number of bytes to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4F4E4E"/>
                </a:solidFill>
                <a:latin typeface="TyponineSans Regular 18"/>
              </a:rPr>
              <a:t>stop : </a:t>
            </a:r>
            <a:r>
              <a:rPr lang="en-SG" dirty="0" err="1">
                <a:solidFill>
                  <a:srgbClr val="4F4E4E"/>
                </a:solidFill>
                <a:latin typeface="TyponineSans Regular 18"/>
              </a:rPr>
              <a:t>boolean</a:t>
            </a:r>
            <a:r>
              <a:rPr lang="en-SG" dirty="0">
                <a:solidFill>
                  <a:srgbClr val="4F4E4E"/>
                </a:solidFill>
                <a:latin typeface="TyponineSans Regular 18"/>
              </a:rPr>
              <a:t>. </a:t>
            </a:r>
            <a:r>
              <a:rPr lang="en-SG" i="1" dirty="0">
                <a:solidFill>
                  <a:srgbClr val="4F4E4E"/>
                </a:solidFill>
                <a:latin typeface="TyponineSans Regular 18"/>
              </a:rPr>
              <a:t>true</a:t>
            </a:r>
            <a:r>
              <a:rPr lang="en-SG" dirty="0">
                <a:solidFill>
                  <a:srgbClr val="4F4E4E"/>
                </a:solidFill>
                <a:latin typeface="TyponineSans Regular 18"/>
              </a:rPr>
              <a:t> will send a stop message after the request, releasing the bus. </a:t>
            </a:r>
            <a:r>
              <a:rPr lang="en-SG" i="1" dirty="0">
                <a:solidFill>
                  <a:srgbClr val="4F4E4E"/>
                </a:solidFill>
                <a:latin typeface="TyponineSans Regular 18"/>
              </a:rPr>
              <a:t>false</a:t>
            </a:r>
            <a:r>
              <a:rPr lang="en-SG" dirty="0">
                <a:solidFill>
                  <a:srgbClr val="4F4E4E"/>
                </a:solidFill>
                <a:latin typeface="TyponineSans Regular 18"/>
              </a:rPr>
              <a:t> will continually send a repeated start after the request, keeping the connection active.</a:t>
            </a:r>
            <a:endParaRPr lang="en-SG" b="0" i="0" dirty="0">
              <a:solidFill>
                <a:srgbClr val="4F4E4E"/>
              </a:solidFill>
              <a:effectLst/>
              <a:latin typeface="TyponineSans Regular 18"/>
            </a:endParaRPr>
          </a:p>
        </p:txBody>
      </p:sp>
    </p:spTree>
    <p:extLst>
      <p:ext uri="{BB962C8B-B14F-4D97-AF65-F5344CB8AC3E}">
        <p14:creationId xmlns:p14="http://schemas.microsoft.com/office/powerpoint/2010/main" val="337946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3c UART &amp; Bluetooth</a:t>
            </a:r>
            <a:endParaRPr lang="en-SG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8B39013-C1D3-409F-BFE9-D7C28A612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4" y="1038692"/>
            <a:ext cx="7134225" cy="50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8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E5EE-F8F5-4A27-8579-14255770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3c UART &amp; Bluetooth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007A1-08F8-44FF-8CE1-2669B846D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141B81-0909-4DBF-A328-2373F77E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0E27-E8E5-4856-9BDD-4AB3E291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F84BE01-9228-458E-9B46-ABA8E025F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66" r="21458"/>
          <a:stretch/>
        </p:blipFill>
        <p:spPr>
          <a:xfrm rot="5400000">
            <a:off x="2441137" y="-174188"/>
            <a:ext cx="4565566" cy="77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68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204911"/>
          </a:xfrm>
        </p:spPr>
        <p:txBody>
          <a:bodyPr/>
          <a:lstStyle/>
          <a:p>
            <a:r>
              <a:rPr lang="en-SG" sz="3200" dirty="0"/>
              <a:t>Universal Asynchronous Receiver/Transmitter (UART)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One to one Communication</a:t>
            </a:r>
          </a:p>
          <a:p>
            <a:r>
              <a:rPr lang="en-US"/>
              <a:t>Arduino Uno: 0 (RX), 1(TX) (built in UART)</a:t>
            </a:r>
          </a:p>
          <a:p>
            <a:r>
              <a:rPr lang="en-SG"/>
              <a:t>#include &lt;SoftwareSerial.h&gt;</a:t>
            </a:r>
          </a:p>
          <a:p>
            <a:pPr lvl="1"/>
            <a:r>
              <a:rPr lang="en-SG"/>
              <a:t>For use with other digital pins</a:t>
            </a:r>
            <a:endParaRPr lang="en-SG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25</a:t>
            </a:fld>
            <a:endParaRPr lang="en-US" alt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347037"/>
              </p:ext>
            </p:extLst>
          </p:nvPr>
        </p:nvGraphicFramePr>
        <p:xfrm>
          <a:off x="854241" y="4400685"/>
          <a:ext cx="7435518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90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5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SoftwareSerial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rxPin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txPin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SG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inverse_logic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print() , </a:t>
                      </a:r>
                      <a:r>
                        <a:rPr lang="en-SG" dirty="0" err="1"/>
                        <a:t>println</a:t>
                      </a:r>
                      <a:r>
                        <a:rPr lang="en-SG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begin(speed)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write() //send</a:t>
                      </a:r>
                      <a:r>
                        <a:rPr lang="en-SG" baseline="0" dirty="0"/>
                        <a:t> as raw bytes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available()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read() //read one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listen()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727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145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/>
              <a:t>Universal Asynchronous Receiver/Transmitter (UART)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Organise data into packets, each contains:</a:t>
            </a:r>
          </a:p>
          <a:p>
            <a:pPr lvl="1"/>
            <a:r>
              <a:rPr lang="en-SG" dirty="0"/>
              <a:t>1 start bit (LOW)</a:t>
            </a:r>
          </a:p>
          <a:p>
            <a:pPr lvl="1"/>
            <a:r>
              <a:rPr lang="en-SG" dirty="0"/>
              <a:t>5 – 9 data bits</a:t>
            </a:r>
          </a:p>
          <a:p>
            <a:pPr lvl="1"/>
            <a:r>
              <a:rPr lang="en-SG" dirty="0"/>
              <a:t>1 optional parity bit</a:t>
            </a:r>
          </a:p>
          <a:p>
            <a:pPr lvl="1"/>
            <a:r>
              <a:rPr lang="en-SG" dirty="0"/>
              <a:t>1 – 2 stop bit (HIGH)</a:t>
            </a:r>
          </a:p>
          <a:p>
            <a:endParaRPr lang="en-SG" dirty="0"/>
          </a:p>
          <a:p>
            <a:r>
              <a:rPr lang="en-SG" dirty="0"/>
              <a:t>Read data according to baud rate (bit/s)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004294E0-A77F-4F13-BC14-EB711FA8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64951"/>
            <a:ext cx="4201100" cy="152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183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D054EE4-03EA-4BB2-AB07-3552A0EAA1BC}"/>
              </a:ext>
            </a:extLst>
          </p:cNvPr>
          <p:cNvSpPr txBox="1">
            <a:spLocks/>
          </p:cNvSpPr>
          <p:nvPr/>
        </p:nvSpPr>
        <p:spPr bwMode="auto">
          <a:xfrm>
            <a:off x="745436" y="1245929"/>
            <a:ext cx="3906952" cy="480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kern="0" dirty="0"/>
              <a:t>Use UART to communicate with Arduino</a:t>
            </a:r>
            <a:endParaRPr lang="en-SG" sz="2800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HC-05 (Bluetooth) on zs-040</a:t>
            </a:r>
            <a:endParaRPr lang="en-SG" dirty="0"/>
          </a:p>
        </p:txBody>
      </p:sp>
      <p:pic>
        <p:nvPicPr>
          <p:cNvPr id="2050" name="Picture 2" descr="HC-05 zs-04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9650" y="1562895"/>
            <a:ext cx="4247100" cy="4530725"/>
          </a:xfrm>
        </p:spPr>
      </p:pic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473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Connect with Bluetooth</a:t>
            </a:r>
            <a:endParaRPr lang="en-SG" dirty="0"/>
          </a:p>
        </p:txBody>
      </p:sp>
      <p:sp>
        <p:nvSpPr>
          <p:cNvPr id="9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Phone Use: “Serial Bluetooth Terminal” from Google Play</a:t>
            </a:r>
          </a:p>
          <a:p>
            <a:endParaRPr lang="en-US" dirty="0"/>
          </a:p>
          <a:p>
            <a:r>
              <a:rPr lang="en-US" dirty="0"/>
              <a:t>PC Use: “Bluetooth Serial Terminal” from Microsoft Store</a:t>
            </a:r>
          </a:p>
          <a:p>
            <a:endParaRPr lang="en-US" dirty="0"/>
          </a:p>
          <a:p>
            <a:r>
              <a:rPr lang="en-US" dirty="0"/>
              <a:t>Connect to your Bluetooth device</a:t>
            </a:r>
          </a:p>
          <a:p>
            <a:r>
              <a:rPr lang="en-SG" dirty="0"/>
              <a:t>Send message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E084CA-FEF2-40FE-8E69-3EAAD3C26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98" y="2193658"/>
            <a:ext cx="1295263" cy="973277"/>
          </a:xfrm>
          <a:prstGeom prst="rect">
            <a:avLst/>
          </a:prstGeom>
        </p:spPr>
      </p:pic>
      <p:pic>
        <p:nvPicPr>
          <p:cNvPr id="2050" name="Picture 2" descr="https://store-images.s-microsoft.com/image/apps.53902.9007199266297961.1ea60d0d-3724-4060-92e8-48795452e516.32a3797b-4290-4f50-a4cc-783dd3cf58ad?mode=crop&amp;q=90&amp;h=270&amp;w=270&amp;background=%23464646">
            <a:extLst>
              <a:ext uri="{FF2B5EF4-FFF2-40B4-BE49-F238E27FC236}">
                <a16:creationId xmlns:a16="http://schemas.microsoft.com/office/drawing/2014/main" id="{F5D45083-FE7A-45FE-A973-EE24A746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08" y="3811706"/>
            <a:ext cx="1115053" cy="11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694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Bluetooth with Phone</a:t>
            </a:r>
            <a:endParaRPr lang="en-SG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E084CA-FEF2-40FE-8E69-3EAAD3C26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63" y="272238"/>
            <a:ext cx="1295263" cy="973277"/>
          </a:xfrm>
          <a:prstGeom prst="rect">
            <a:avLst/>
          </a:prstGeom>
        </p:spPr>
      </p:pic>
      <p:pic>
        <p:nvPicPr>
          <p:cNvPr id="1026" name="Picture 2" descr="https://scontent-sit4-1.xx.fbcdn.net/v/t1.15752-9/41712294_237480540265185_2064780328978874368_n.png?_nc_cat=0&amp;oh=a329d7f7f829939d2830ae6f230c303e&amp;oe=5C26E27A">
            <a:extLst>
              <a:ext uri="{FF2B5EF4-FFF2-40B4-BE49-F238E27FC236}">
                <a16:creationId xmlns:a16="http://schemas.microsoft.com/office/drawing/2014/main" id="{EABE6B7A-58FB-4376-A14B-9B8FE88F2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54" y="1012156"/>
            <a:ext cx="2782986" cy="516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sit4-1.xx.fbcdn.net/v/t1.15752-9/41727821_2144515482436180_4004895907886661632_n.png?_nc_cat=0&amp;oh=a93e051d630d4067c58522b59887866f&amp;oe=5BEF5414">
            <a:extLst>
              <a:ext uri="{FF2B5EF4-FFF2-40B4-BE49-F238E27FC236}">
                <a16:creationId xmlns:a16="http://schemas.microsoft.com/office/drawing/2014/main" id="{F8CE8D73-041B-4D6B-A759-A55374BC7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11" y="1012156"/>
            <a:ext cx="2782984" cy="516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2DDCE0F-C12A-4AE6-81CD-97F60742BED5}"/>
              </a:ext>
            </a:extLst>
          </p:cNvPr>
          <p:cNvSpPr/>
          <p:nvPr/>
        </p:nvSpPr>
        <p:spPr>
          <a:xfrm>
            <a:off x="658822" y="2071008"/>
            <a:ext cx="979059" cy="393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C2E4B5-F841-4C1D-AD45-39792C756178}"/>
              </a:ext>
            </a:extLst>
          </p:cNvPr>
          <p:cNvCxnSpPr>
            <a:cxnSpLocks/>
          </p:cNvCxnSpPr>
          <p:nvPr/>
        </p:nvCxnSpPr>
        <p:spPr>
          <a:xfrm flipH="1">
            <a:off x="1703888" y="2250477"/>
            <a:ext cx="15714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364BEF4-0CA5-4130-A17F-213F7541FC3D}"/>
              </a:ext>
            </a:extLst>
          </p:cNvPr>
          <p:cNvSpPr txBox="1"/>
          <p:nvPr/>
        </p:nvSpPr>
        <p:spPr>
          <a:xfrm>
            <a:off x="3232090" y="2006346"/>
            <a:ext cx="2426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Select device that you want to connect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C045C5-E81E-4F93-AE2B-C870222BADB9}"/>
              </a:ext>
            </a:extLst>
          </p:cNvPr>
          <p:cNvSpPr/>
          <p:nvPr/>
        </p:nvSpPr>
        <p:spPr>
          <a:xfrm>
            <a:off x="7620123" y="1249711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12C250-38FE-4496-AC68-F73DBFCBF284}"/>
              </a:ext>
            </a:extLst>
          </p:cNvPr>
          <p:cNvSpPr txBox="1"/>
          <p:nvPr/>
        </p:nvSpPr>
        <p:spPr>
          <a:xfrm>
            <a:off x="4432023" y="1326331"/>
            <a:ext cx="1555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Click to connect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8CA71-C868-4709-88BC-E5617E7EEF92}"/>
              </a:ext>
            </a:extLst>
          </p:cNvPr>
          <p:cNvCxnSpPr>
            <a:cxnSpLocks/>
          </p:cNvCxnSpPr>
          <p:nvPr/>
        </p:nvCxnSpPr>
        <p:spPr>
          <a:xfrm flipV="1">
            <a:off x="5849888" y="1462515"/>
            <a:ext cx="1761538" cy="20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1D6B98B7-7F1A-45EF-BAEF-BE3B47D592DD}"/>
              </a:ext>
            </a:extLst>
          </p:cNvPr>
          <p:cNvSpPr/>
          <p:nvPr/>
        </p:nvSpPr>
        <p:spPr>
          <a:xfrm>
            <a:off x="5687367" y="4752870"/>
            <a:ext cx="110532" cy="633046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0D8BED-51DD-42D5-A531-380B4890CC8C}"/>
              </a:ext>
            </a:extLst>
          </p:cNvPr>
          <p:cNvSpPr txBox="1"/>
          <p:nvPr/>
        </p:nvSpPr>
        <p:spPr>
          <a:xfrm>
            <a:off x="3275340" y="4736926"/>
            <a:ext cx="2764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Blue text by phone</a:t>
            </a:r>
          </a:p>
          <a:p>
            <a:r>
              <a:rPr lang="en-US" sz="1400" dirty="0"/>
              <a:t>Green text by Arduino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394053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9CA4-342C-4F9F-848D-AFAEB0EB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 ADXL-345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EA281-569C-4CB7-B85F-59A20A16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6477000" cy="816002"/>
          </a:xfrm>
        </p:spPr>
        <p:txBody>
          <a:bodyPr/>
          <a:lstStyle/>
          <a:p>
            <a:r>
              <a:rPr lang="en-US" sz="2400" dirty="0"/>
              <a:t>Measures acceleration in 3 principal axes</a:t>
            </a:r>
          </a:p>
          <a:p>
            <a:r>
              <a:rPr lang="en-US" sz="2400" dirty="0"/>
              <a:t>Supports SPI and I2C protocols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2B10-D6D6-4FF9-9FAB-CD8B0A839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47D15-D988-4FF8-8049-EB06E15D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04A1A-59D1-4F10-89B7-0A8E060A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B2DDBA-8E5D-4DC6-BB7E-B20533E4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83" y="2922587"/>
            <a:ext cx="5028834" cy="2819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0555F-BDB4-4560-844D-C73A5C1E6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67" r="24667"/>
          <a:stretch/>
        </p:blipFill>
        <p:spPr>
          <a:xfrm>
            <a:off x="7555420" y="1521242"/>
            <a:ext cx="1131380" cy="14886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2BA2CD-8E98-4F0E-9175-FDD78CE5A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21" y="2740025"/>
            <a:ext cx="3705080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25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Bluetooth with PC</a:t>
            </a:r>
            <a:endParaRPr lang="en-SG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963E76E-E2E5-4070-88FA-A52A3195E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18" name="Picture 2" descr="https://store-images.s-microsoft.com/image/apps.53902.9007199266297961.1ea60d0d-3724-4060-92e8-48795452e516.32a3797b-4290-4f50-a4cc-783dd3cf58ad?mode=crop&amp;q=90&amp;h=270&amp;w=270&amp;background=%23464646">
            <a:extLst>
              <a:ext uri="{FF2B5EF4-FFF2-40B4-BE49-F238E27FC236}">
                <a16:creationId xmlns:a16="http://schemas.microsoft.com/office/drawing/2014/main" id="{39CE5E78-79D1-4784-9C49-A7C72B89C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35" y="291429"/>
            <a:ext cx="980884" cy="98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sit4-1.xx.fbcdn.net/v/t1.15752-9/41695138_1519408558160006_848684369458495488_n.png?_nc_cat=0&amp;oh=4beadc2c785ce113a1ff17cfff491223&amp;oe=5C313171">
            <a:extLst>
              <a:ext uri="{FF2B5EF4-FFF2-40B4-BE49-F238E27FC236}">
                <a16:creationId xmlns:a16="http://schemas.microsoft.com/office/drawing/2014/main" id="{5367546C-DE21-4E5A-B3A7-502DDD07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9144000" cy="46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B251FB-86F7-45AD-805B-B8D1B8DCA444}"/>
              </a:ext>
            </a:extLst>
          </p:cNvPr>
          <p:cNvSpPr/>
          <p:nvPr/>
        </p:nvSpPr>
        <p:spPr>
          <a:xfrm>
            <a:off x="956268" y="1753005"/>
            <a:ext cx="1225899" cy="291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F06D59-4583-46A7-8311-CA5741101285}"/>
              </a:ext>
            </a:extLst>
          </p:cNvPr>
          <p:cNvSpPr/>
          <p:nvPr/>
        </p:nvSpPr>
        <p:spPr>
          <a:xfrm>
            <a:off x="-13398" y="2127117"/>
            <a:ext cx="989762" cy="291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E7649F-4882-442E-BA7D-56732EB365CC}"/>
              </a:ext>
            </a:extLst>
          </p:cNvPr>
          <p:cNvSpPr/>
          <p:nvPr/>
        </p:nvSpPr>
        <p:spPr>
          <a:xfrm>
            <a:off x="7737231" y="3137488"/>
            <a:ext cx="1420167" cy="413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Ex.3-1 Inclinometer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Write a program to perform the following tasks which involves the ADXL345 accelerometer</a:t>
            </a:r>
          </a:p>
          <a:p>
            <a:pPr lvl="1"/>
            <a:r>
              <a:rPr lang="en-US" sz="2000" dirty="0"/>
              <a:t>Using SPI protocol:</a:t>
            </a:r>
          </a:p>
          <a:p>
            <a:pPr lvl="2"/>
            <a:r>
              <a:rPr lang="en-US" sz="1800" dirty="0"/>
              <a:t>If accelerometer is horizontal (</a:t>
            </a:r>
            <a:r>
              <a:rPr lang="en-US" sz="1800"/>
              <a:t>tilt &lt;= </a:t>
            </a:r>
            <a:r>
              <a:rPr lang="en-US" sz="1800" dirty="0">
                <a:sym typeface="Symbol"/>
              </a:rPr>
              <a:t> 10</a:t>
            </a:r>
            <a:r>
              <a:rPr lang="en-US" sz="1800" dirty="0"/>
              <a:t>),</a:t>
            </a:r>
            <a:r>
              <a:rPr lang="en-US" sz="1800" dirty="0">
                <a:sym typeface="Symbol"/>
              </a:rPr>
              <a:t> set the on-board LED to blink</a:t>
            </a:r>
          </a:p>
          <a:p>
            <a:pPr lvl="3"/>
            <a:r>
              <a:rPr lang="en-US" sz="1600" dirty="0">
                <a:sym typeface="Symbol"/>
              </a:rPr>
              <a:t>Display “0 degree” on Serial Monitor</a:t>
            </a:r>
          </a:p>
          <a:p>
            <a:pPr lvl="2"/>
            <a:r>
              <a:rPr lang="en-US" sz="1800" dirty="0">
                <a:sym typeface="Symbol"/>
              </a:rPr>
              <a:t>If ABS (tilt) &gt; 10, turn off the LED</a:t>
            </a:r>
          </a:p>
          <a:p>
            <a:pPr lvl="3"/>
            <a:r>
              <a:rPr lang="en-US" sz="1600" dirty="0">
                <a:sym typeface="Symbol"/>
              </a:rPr>
              <a:t>Display the tilt angle (to the nearest 0.5 degree) on Serial Monitor, e.g. “15.0 degrees” or “-73.5 degrees”</a:t>
            </a:r>
          </a:p>
          <a:p>
            <a:pPr lvl="1"/>
            <a:endParaRPr lang="en-US" sz="2000" dirty="0">
              <a:sym typeface="Symbol"/>
            </a:endParaRPr>
          </a:p>
          <a:p>
            <a:pPr lvl="1"/>
            <a:r>
              <a:rPr lang="en-US" sz="2000" dirty="0">
                <a:sym typeface="Symbol"/>
              </a:rPr>
              <a:t>Repeat using I2C protocol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6726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Ex.3-2 Voltage Matching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Write a program to perform the following tasks:</a:t>
            </a:r>
          </a:p>
          <a:p>
            <a:pPr lvl="1"/>
            <a:r>
              <a:rPr lang="en-US" sz="2000" dirty="0">
                <a:sym typeface="Symbol"/>
              </a:rPr>
              <a:t>MCU1:</a:t>
            </a:r>
          </a:p>
          <a:p>
            <a:pPr lvl="2"/>
            <a:r>
              <a:rPr lang="en-US" sz="1800" dirty="0">
                <a:sym typeface="Symbol"/>
              </a:rPr>
              <a:t>Connect a potentiometer to one of the unused Analog Input pins</a:t>
            </a:r>
          </a:p>
          <a:p>
            <a:pPr lvl="2"/>
            <a:r>
              <a:rPr lang="en-US" sz="1800" dirty="0">
                <a:sym typeface="Symbol"/>
              </a:rPr>
              <a:t>Use Serial communication protocol to transmit voltage output of the potentiometer to MCU2</a:t>
            </a:r>
          </a:p>
          <a:p>
            <a:pPr lvl="1"/>
            <a:r>
              <a:rPr lang="en-US" sz="2000" dirty="0">
                <a:sym typeface="Symbol"/>
              </a:rPr>
              <a:t>MCU2:</a:t>
            </a:r>
          </a:p>
          <a:p>
            <a:pPr lvl="2"/>
            <a:r>
              <a:rPr lang="en-US" sz="1800" dirty="0"/>
              <a:t>Use a voltage divider circuit to input 2.5V into one of the unused Analog Input pin</a:t>
            </a:r>
          </a:p>
          <a:p>
            <a:pPr lvl="2"/>
            <a:r>
              <a:rPr lang="en-US" sz="1800" dirty="0"/>
              <a:t>If the voltage value received from MCU1 is 2.5V </a:t>
            </a:r>
            <a:r>
              <a:rPr lang="en-US" sz="1800" dirty="0">
                <a:sym typeface="Symbol"/>
              </a:rPr>
              <a:t> 0.1, set the on-board LED to blink</a:t>
            </a:r>
            <a:r>
              <a:rPr lang="en-US" sz="1800" dirty="0"/>
              <a:t> </a:t>
            </a:r>
          </a:p>
          <a:p>
            <a:pPr lvl="3"/>
            <a:r>
              <a:rPr lang="en-US" sz="1400" dirty="0">
                <a:sym typeface="Symbol"/>
              </a:rPr>
              <a:t>Use Serial communication protocol to t</a:t>
            </a:r>
            <a:r>
              <a:rPr lang="en-US" sz="1400" dirty="0"/>
              <a:t>ransmit 5 characters to MCU1: “B”, “I”, “N”, “G”, “O”</a:t>
            </a:r>
          </a:p>
          <a:p>
            <a:pPr lvl="1"/>
            <a:r>
              <a:rPr lang="en-US" sz="2000" dirty="0"/>
              <a:t>MCU1:</a:t>
            </a:r>
          </a:p>
          <a:p>
            <a:pPr lvl="2"/>
            <a:r>
              <a:rPr lang="en-US" sz="1600" dirty="0"/>
              <a:t>Use Serial monitor to display the word “BINGO”</a:t>
            </a:r>
          </a:p>
          <a:p>
            <a:pPr lvl="2"/>
            <a:endParaRPr lang="en-US" sz="1800" dirty="0">
              <a:sym typeface="Symbol"/>
            </a:endParaRPr>
          </a:p>
          <a:p>
            <a:pPr lvl="1"/>
            <a:endParaRPr lang="en-US" sz="2000" dirty="0">
              <a:sym typeface="Symbol"/>
            </a:endParaRPr>
          </a:p>
          <a:p>
            <a:pPr lvl="1"/>
            <a:endParaRPr lang="en-US" sz="2000" dirty="0">
              <a:sym typeface="Symbol"/>
            </a:endParaRPr>
          </a:p>
          <a:p>
            <a:pPr lvl="1"/>
            <a:endParaRPr lang="en-US" sz="2000" dirty="0">
              <a:sym typeface="Symbol"/>
            </a:endParaRPr>
          </a:p>
          <a:p>
            <a:pPr lvl="1"/>
            <a:endParaRPr lang="en-US" sz="200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64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92C1-665E-4AE3-ADD7-FB2E88AC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3A-SPI &amp; 3B-I2C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E8CB5-1664-4080-AEDA-EFFF80E3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D21AD-7538-4329-93AC-65DA6916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FB67F-7264-4C65-A9BB-2F5628C2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7887E32-5206-4195-B57D-E557AD7C0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3" r="22083"/>
          <a:stretch/>
        </p:blipFill>
        <p:spPr>
          <a:xfrm rot="5400000">
            <a:off x="2257423" y="149315"/>
            <a:ext cx="5105403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2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AC7A-F072-4416-B6A5-FDE21845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3a SPI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6BF8A-8D12-47DA-B515-705A65CF2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9D4CD-ADFE-4DB5-A267-54A72308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C5E90-57D5-4F24-B757-7B2C4100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71591E72-6C0D-42E9-AF28-801F7F72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847725"/>
            <a:ext cx="8601075" cy="532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8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FA39-4732-4AF9-B3A1-ED9F54D5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 Peripheral Interface (SPI)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D8FEC-C5B4-49DB-B708-2A08EC27D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42364" cy="4530725"/>
          </a:xfrm>
        </p:spPr>
        <p:txBody>
          <a:bodyPr/>
          <a:lstStyle/>
          <a:p>
            <a:r>
              <a:rPr lang="en-SG" sz="2000" dirty="0"/>
              <a:t>Interface bus used to send data between microcontrollers and small peripherals such as shift registers, sensors, and SD cards</a:t>
            </a:r>
          </a:p>
          <a:p>
            <a:r>
              <a:rPr lang="en-SG" sz="2000" dirty="0"/>
              <a:t>3 lines for communication</a:t>
            </a:r>
          </a:p>
          <a:p>
            <a:pPr lvl="1"/>
            <a:r>
              <a:rPr lang="en-SG" sz="1800" dirty="0"/>
              <a:t>Shared/Serial Clock (SCK)</a:t>
            </a:r>
          </a:p>
          <a:p>
            <a:pPr lvl="1"/>
            <a:r>
              <a:rPr lang="en-SG" sz="1800" dirty="0"/>
              <a:t>Master Out Slave In (MOSI) </a:t>
            </a:r>
            <a:r>
              <a:rPr lang="en-SG" sz="1800"/>
              <a:t>or Slave </a:t>
            </a:r>
            <a:r>
              <a:rPr lang="en-SG" sz="1800" dirty="0"/>
              <a:t>Data In (SDI)</a:t>
            </a:r>
          </a:p>
          <a:p>
            <a:pPr lvl="1"/>
            <a:r>
              <a:rPr lang="en-SG" sz="1800" dirty="0"/>
              <a:t>Master In Slave Out (MISO) or Slave Data Out (SDO) </a:t>
            </a:r>
          </a:p>
          <a:p>
            <a:r>
              <a:rPr lang="en-SG" sz="2000" dirty="0"/>
              <a:t>1 slave select (SS) line</a:t>
            </a:r>
          </a:p>
          <a:p>
            <a:endParaRPr lang="en-SG" sz="2000" dirty="0"/>
          </a:p>
          <a:p>
            <a:endParaRPr lang="en-SG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0B227-8AD3-44BE-95EC-037842A80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4962C-CF4E-4A69-9D93-BAC67136C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F146-C660-45BE-ACF5-5AE63B1B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41129217-341D-46AF-B560-59F3E3CF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30190" y="1598410"/>
            <a:ext cx="4307271" cy="36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77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E664-5C65-4C70-969E-53AA615A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 Peripheral Interface (SPI)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B0880-3AC0-4EBB-8A9C-3C259C7E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E470B-D30A-4153-8E39-AD83A862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32140-C13B-4593-9696-6FD26A25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082FD-6D86-46B8-8363-DE4CBAC6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00" y="3261298"/>
            <a:ext cx="4320000" cy="2246400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FA21E8C-1646-45F7-9F40-0D914D19B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518045" cy="4530725"/>
          </a:xfrm>
        </p:spPr>
        <p:txBody>
          <a:bodyPr/>
          <a:lstStyle/>
          <a:p>
            <a:r>
              <a:rPr lang="en-SG" sz="2800" dirty="0"/>
              <a:t>1 slave select (SS) line for each slave device</a:t>
            </a:r>
          </a:p>
          <a:p>
            <a:pPr lvl="1"/>
            <a:r>
              <a:rPr lang="en-SG" sz="2400" dirty="0"/>
              <a:t>Normally held high to disconnect the slave</a:t>
            </a:r>
          </a:p>
          <a:p>
            <a:pPr lvl="1"/>
            <a:r>
              <a:rPr lang="en-SG" sz="2400" dirty="0"/>
              <a:t>Brought to LOW to initiate the communication</a:t>
            </a:r>
          </a:p>
          <a:p>
            <a:pPr lvl="1"/>
            <a:r>
              <a:rPr lang="en-SG" sz="2400" dirty="0"/>
              <a:t>Brought to HIGH after communication</a:t>
            </a:r>
          </a:p>
          <a:p>
            <a:endParaRPr lang="en-SG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9BEC0-54ED-47BD-963B-FAB49842B3DB}"/>
              </a:ext>
            </a:extLst>
          </p:cNvPr>
          <p:cNvSpPr txBox="1"/>
          <p:nvPr/>
        </p:nvSpPr>
        <p:spPr>
          <a:xfrm>
            <a:off x="4975244" y="2193935"/>
            <a:ext cx="390986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Total number of I/O pins required = 3 + </a:t>
            </a:r>
            <a:r>
              <a:rPr lang="en-GB" sz="1600" i="1" dirty="0"/>
              <a:t>n</a:t>
            </a:r>
            <a:br>
              <a:rPr lang="en-GB" sz="1600" i="1" dirty="0"/>
            </a:br>
            <a:r>
              <a:rPr lang="en-GB" sz="1600" i="1" dirty="0" err="1"/>
              <a:t>n</a:t>
            </a:r>
            <a:r>
              <a:rPr lang="en-GB" sz="1600" dirty="0"/>
              <a:t> = number of slave devices</a:t>
            </a:r>
          </a:p>
        </p:txBody>
      </p:sp>
    </p:spTree>
    <p:extLst>
      <p:ext uri="{BB962C8B-B14F-4D97-AF65-F5344CB8AC3E}">
        <p14:creationId xmlns:p14="http://schemas.microsoft.com/office/powerpoint/2010/main" val="71276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942F-222F-4EE7-9360-A4250950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 Peripheral Interface (SPI)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65779-C431-4E9D-8BD7-C9FC25DDF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r>
              <a:rPr lang="en-SG" sz="2000" dirty="0"/>
              <a:t>Basic process:</a:t>
            </a:r>
          </a:p>
          <a:p>
            <a:r>
              <a:rPr lang="en-SG" sz="2000" dirty="0"/>
              <a:t>Set the SS pin LOW for the targeted slave device</a:t>
            </a:r>
          </a:p>
          <a:p>
            <a:r>
              <a:rPr lang="en-SG" sz="2000" dirty="0"/>
              <a:t>Toggle SCLK (square wave) at a speed ≤ transmission speed supported by the slave device</a:t>
            </a:r>
          </a:p>
          <a:p>
            <a:r>
              <a:rPr lang="en-SG" sz="2000" dirty="0"/>
              <a:t>For each clock cycle, master sends 1 bit on MOSI and receives 1 bit on MISO</a:t>
            </a:r>
          </a:p>
          <a:p>
            <a:r>
              <a:rPr lang="en-SG" sz="2000" dirty="0"/>
              <a:t>Continue until data transmission is complete, and stop toggling the clock line</a:t>
            </a:r>
          </a:p>
          <a:p>
            <a:r>
              <a:rPr lang="en-SG" sz="2000" dirty="0"/>
              <a:t>Set SS pin to HIGH</a:t>
            </a:r>
          </a:p>
          <a:p>
            <a:endParaRPr lang="en-SG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2C7C3-0A67-42BA-B506-A1E87BD1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F429F-790B-4A02-930C-766E5149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 dirty="0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BE479-5696-4791-88EA-973BFEB0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C3641-D150-44CC-9111-972AD40B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139164"/>
            <a:ext cx="7200000" cy="18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9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 Peripheral Interface (SPI)</a:t>
            </a:r>
            <a:endParaRPr lang="en-SG" dirty="0"/>
          </a:p>
        </p:txBody>
      </p:sp>
      <p:sp>
        <p:nvSpPr>
          <p:cNvPr id="9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#include &lt;</a:t>
            </a:r>
            <a:r>
              <a:rPr lang="en-SG" dirty="0" err="1"/>
              <a:t>SPI.h</a:t>
            </a:r>
            <a:r>
              <a:rPr lang="en-SG" dirty="0"/>
              <a:t>&gt;</a:t>
            </a:r>
            <a:endParaRPr lang="en-US" dirty="0"/>
          </a:p>
          <a:p>
            <a:r>
              <a:rPr lang="en-US" dirty="0"/>
              <a:t>Arduino Uno: </a:t>
            </a:r>
          </a:p>
          <a:p>
            <a:pPr lvl="1"/>
            <a:r>
              <a:rPr lang="en-US" dirty="0"/>
              <a:t>11 (MOSI)</a:t>
            </a:r>
          </a:p>
          <a:p>
            <a:pPr lvl="1"/>
            <a:r>
              <a:rPr lang="en-US" dirty="0"/>
              <a:t>12 (MISO)</a:t>
            </a:r>
          </a:p>
          <a:p>
            <a:pPr lvl="1"/>
            <a:r>
              <a:rPr lang="en-US" dirty="0"/>
              <a:t>13 (SCK)</a:t>
            </a:r>
          </a:p>
          <a:p>
            <a:pPr lvl="1"/>
            <a:r>
              <a:rPr lang="en-US" dirty="0"/>
              <a:t>10 (SS)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Circuit 3</a:t>
            </a:r>
            <a:endParaRPr lang="en-US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9</a:t>
            </a:fld>
            <a:endParaRPr lang="en-US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90F225-0787-44A7-977B-23E21E092646}"/>
              </a:ext>
            </a:extLst>
          </p:cNvPr>
          <p:cNvGraphicFramePr>
            <a:graphicFrameLocks noGrp="1"/>
          </p:cNvGraphicFramePr>
          <p:nvPr/>
        </p:nvGraphicFramePr>
        <p:xfrm>
          <a:off x="4782142" y="1922030"/>
          <a:ext cx="3888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000">
                  <a:extLst>
                    <a:ext uri="{9D8B030D-6E8A-4147-A177-3AD203B41FA5}">
                      <a16:colId xmlns:a16="http://schemas.microsoft.com/office/drawing/2014/main" val="199705691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Library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85183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/>
                        <a:t>SPISettings</a:t>
                      </a:r>
                      <a:r>
                        <a:rPr lang="en-SG" dirty="0"/>
                        <a:t>(</a:t>
                      </a:r>
                      <a:r>
                        <a:rPr lang="en-SG" dirty="0" err="1"/>
                        <a:t>speed,MSB</a:t>
                      </a:r>
                      <a:r>
                        <a:rPr lang="en-SG" dirty="0"/>
                        <a:t>/</a:t>
                      </a:r>
                      <a:r>
                        <a:rPr lang="en-SG" dirty="0" err="1"/>
                        <a:t>LSB,mode</a:t>
                      </a:r>
                      <a:r>
                        <a:rPr lang="en-SG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7819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SPI.begin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14094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/>
                        <a:t>SPI.beginTransaction</a:t>
                      </a:r>
                      <a:r>
                        <a:rPr lang="en-SG" dirty="0"/>
                        <a:t>(settings)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5917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/>
                        <a:t>SPI.transfer</a:t>
                      </a:r>
                      <a:r>
                        <a:rPr lang="en-SG" dirty="0"/>
                        <a:t>()  //read,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367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5741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8">
      <a:dk1>
        <a:srgbClr val="000000"/>
      </a:dk1>
      <a:lt1>
        <a:srgbClr val="FFFFFF"/>
      </a:lt1>
      <a:dk2>
        <a:srgbClr val="CC0000"/>
      </a:dk2>
      <a:lt2>
        <a:srgbClr val="666699"/>
      </a:lt2>
      <a:accent1>
        <a:srgbClr val="808080"/>
      </a:accent1>
      <a:accent2>
        <a:srgbClr val="999933"/>
      </a:accent2>
      <a:accent3>
        <a:srgbClr val="FFFFFF"/>
      </a:accent3>
      <a:accent4>
        <a:srgbClr val="000000"/>
      </a:accent4>
      <a:accent5>
        <a:srgbClr val="C0C0C0"/>
      </a:accent5>
      <a:accent6>
        <a:srgbClr val="8A8A2D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64844</TotalTime>
  <Words>1644</Words>
  <Application>Microsoft Office PowerPoint</Application>
  <PresentationFormat>On-screen Show (4:3)</PresentationFormat>
  <Paragraphs>359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TyponineSans Regular 18</vt:lpstr>
      <vt:lpstr>Arial</vt:lpstr>
      <vt:lpstr>Garamond</vt:lpstr>
      <vt:lpstr>Wingdings</vt:lpstr>
      <vt:lpstr>Edge</vt:lpstr>
      <vt:lpstr>MA2012 Introduction to Mechatronics Systems Design (Circuit 3)</vt:lpstr>
      <vt:lpstr>Components</vt:lpstr>
      <vt:lpstr>Accelerometer ADXL-345</vt:lpstr>
      <vt:lpstr>Circuit 3A-SPI &amp; 3B-I2C</vt:lpstr>
      <vt:lpstr>Circuit 3a SPI</vt:lpstr>
      <vt:lpstr>Serial Peripheral Interface (SPI)</vt:lpstr>
      <vt:lpstr>Serial Peripheral Interface (SPI)</vt:lpstr>
      <vt:lpstr>Serial Peripheral Interface (SPI)</vt:lpstr>
      <vt:lpstr>Serial Peripheral Interface (SPI)</vt:lpstr>
      <vt:lpstr>SPISettings(speed,MSB/LSB,mode) </vt:lpstr>
      <vt:lpstr>Configuration</vt:lpstr>
      <vt:lpstr>SPI Write</vt:lpstr>
      <vt:lpstr>SPI Read</vt:lpstr>
      <vt:lpstr>SPI Read Example:</vt:lpstr>
      <vt:lpstr>x=SPI.transfer(0) | SPI.transfer(0)&lt;&lt;8; </vt:lpstr>
      <vt:lpstr>Circuit 3b I2C</vt:lpstr>
      <vt:lpstr>Inter-Integrated Circuit (I2C)</vt:lpstr>
      <vt:lpstr>Inter-Integrated Circuit</vt:lpstr>
      <vt:lpstr>Inter-Integrated Circuit (I2C)</vt:lpstr>
      <vt:lpstr>I2C to Accelerometer</vt:lpstr>
      <vt:lpstr>I2C Read Data</vt:lpstr>
      <vt:lpstr>Read Data</vt:lpstr>
      <vt:lpstr>Circuit 3c UART &amp; Bluetooth</vt:lpstr>
      <vt:lpstr>Circuit 3c UART &amp; Bluetooth</vt:lpstr>
      <vt:lpstr>Universal Asynchronous Receiver/Transmitter (UART)</vt:lpstr>
      <vt:lpstr>Universal Asynchronous Receiver/Transmitter (UART)</vt:lpstr>
      <vt:lpstr>HC-05 (Bluetooth) on zs-040</vt:lpstr>
      <vt:lpstr>Connect with Bluetooth</vt:lpstr>
      <vt:lpstr>Using Bluetooth with Phone</vt:lpstr>
      <vt:lpstr>Using Bluetooth with PC</vt:lpstr>
      <vt:lpstr>Ex.3-1 Inclinometer </vt:lpstr>
      <vt:lpstr>Ex.3-2 Voltage Matching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M466 Mechanism Design Part II – Analytical Synthesis</dc:title>
  <dc:creator>Wei Tech Ang</dc:creator>
  <cp:lastModifiedBy>Wei Tech Ang</cp:lastModifiedBy>
  <cp:revision>371</cp:revision>
  <dcterms:created xsi:type="dcterms:W3CDTF">2005-01-13T07:41:16Z</dcterms:created>
  <dcterms:modified xsi:type="dcterms:W3CDTF">2021-08-10T05:13:18Z</dcterms:modified>
</cp:coreProperties>
</file>